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63" r:id="rId8"/>
    <p:sldId id="262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A7CA7-A8A0-41EE-A7F1-6A9BE9891C84}" v="1" dt="2023-02-20T20:14:55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1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0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5CAB72-E54B-4333-B441-0EDE8BC3AE3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C00062B-782E-4D5B-ADC0-F9F693AE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0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0746E-17B0-4240-B502-B47315987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en-US"/>
              <a:t>Hopedale Town Park Revitalization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B17C8-B2B7-4B48-8B35-F905C790D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6518"/>
            <a:ext cx="9144000" cy="838437"/>
          </a:xfrm>
        </p:spPr>
        <p:txBody>
          <a:bodyPr>
            <a:normAutofit/>
          </a:bodyPr>
          <a:lstStyle/>
          <a:p>
            <a:r>
              <a:rPr lang="en-US"/>
              <a:t>Hopedale Parks Commission</a:t>
            </a:r>
          </a:p>
        </p:txBody>
      </p:sp>
      <p:pic>
        <p:nvPicPr>
          <p:cNvPr id="1026" name="Picture 2" descr="Hopedale, MA : The Hopedale Blue Raiders playing a baseball game at the town  park. photo, picture, image (Massachusetts) at city-data.com">
            <a:extLst>
              <a:ext uri="{FF2B5EF4-FFF2-40B4-BE49-F238E27FC236}">
                <a16:creationId xmlns:a16="http://schemas.microsoft.com/office/drawing/2014/main" id="{4789B713-D097-AB8B-4A4C-FC7BC8941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4" b="30406"/>
          <a:stretch/>
        </p:blipFill>
        <p:spPr bwMode="auto">
          <a:xfrm>
            <a:off x="20" y="10"/>
            <a:ext cx="12191980" cy="36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2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CDFCC-1008-41F3-B3CD-C4D94758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880" y="1956770"/>
            <a:ext cx="3900881" cy="47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6" y="224541"/>
            <a:ext cx="11489351" cy="1508760"/>
          </a:xfrm>
        </p:spPr>
        <p:txBody>
          <a:bodyPr>
            <a:normAutofit/>
          </a:bodyPr>
          <a:lstStyle/>
          <a:p>
            <a:r>
              <a:rPr lang="en-US" sz="3200" dirty="0"/>
              <a:t>Current Conditions (Tennis &amp; Basketball Courts)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FA9DC-8A95-3A39-B285-986129DD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9" y="2560982"/>
            <a:ext cx="2286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A76ACC-F906-1012-7E48-F66DCF4F4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61" y="2560982"/>
            <a:ext cx="2286000" cy="3048000"/>
          </a:xfrm>
          <a:prstGeom prst="rect">
            <a:avLst/>
          </a:prstGeom>
        </p:spPr>
      </p:pic>
      <p:pic>
        <p:nvPicPr>
          <p:cNvPr id="9" name="Picture 8" descr="A picture containing water, outdoor, wave&#10;&#10;Description automatically generated">
            <a:extLst>
              <a:ext uri="{FF2B5EF4-FFF2-40B4-BE49-F238E27FC236}">
                <a16:creationId xmlns:a16="http://schemas.microsoft.com/office/drawing/2014/main" id="{924A83B1-38F7-499D-F7F4-CCB22D06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9153" y="2941982"/>
            <a:ext cx="3048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3D29B-D160-E5EC-0827-54E13DB60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545" y="2560982"/>
            <a:ext cx="22860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34A61-CD75-B991-1C6E-C96A0BFCB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937" y="2560982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9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6" y="224541"/>
            <a:ext cx="11489351" cy="1508760"/>
          </a:xfrm>
        </p:spPr>
        <p:txBody>
          <a:bodyPr>
            <a:normAutofit/>
          </a:bodyPr>
          <a:lstStyle/>
          <a:p>
            <a:r>
              <a:rPr lang="en-US" sz="3200"/>
              <a:t>Current Conditions (Retaining Walls)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60BF8-1614-23DD-B361-E4CC2ECD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48" y="2411895"/>
            <a:ext cx="22860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C63D9-B969-DB5C-14C6-EBE204D1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63" y="2411895"/>
            <a:ext cx="2286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0946D-1D44-E01C-D303-845F342BF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378" y="2411895"/>
            <a:ext cx="22860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BCA4B-00C2-D5A3-54B6-6BE2FBB78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893" y="2411895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6" y="224541"/>
            <a:ext cx="11489351" cy="1508760"/>
          </a:xfrm>
        </p:spPr>
        <p:txBody>
          <a:bodyPr>
            <a:normAutofit/>
          </a:bodyPr>
          <a:lstStyle/>
          <a:p>
            <a:r>
              <a:rPr lang="en-US" sz="3200" dirty="0"/>
              <a:t>Current Conditions (Drainage &amp; Electrical)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2C44C-5820-4F8C-568D-8769A794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1" y="2493616"/>
            <a:ext cx="2286198" cy="304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585F3-F7E3-C99E-A9E7-BAA831D5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38" y="2493880"/>
            <a:ext cx="22860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323E4-2D24-6EFE-5534-1C252482C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493616"/>
            <a:ext cx="22860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BCA204-A1E2-2C88-C23E-9BC11DCC0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662" y="2493616"/>
            <a:ext cx="2286000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4562E-A842-8FAC-617F-5B98B2BDE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9072" y="2493616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6" y="224541"/>
            <a:ext cx="11489351" cy="1508760"/>
          </a:xfrm>
        </p:spPr>
        <p:txBody>
          <a:bodyPr>
            <a:normAutofit/>
          </a:bodyPr>
          <a:lstStyle/>
          <a:p>
            <a:r>
              <a:rPr lang="en-US" sz="3200" dirty="0"/>
              <a:t>Current Conditions (Field &amp; Band Stand)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170FA-E96A-B8D8-AEE6-0EA3F925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5" y="2576665"/>
            <a:ext cx="22860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65DA1-602B-1BFF-EC8B-FF854828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728" y="2576665"/>
            <a:ext cx="2286000" cy="3048000"/>
          </a:xfrm>
          <a:prstGeom prst="rect">
            <a:avLst/>
          </a:prstGeom>
        </p:spPr>
      </p:pic>
      <p:pic>
        <p:nvPicPr>
          <p:cNvPr id="6" name="Picture 5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6BE53283-FF86-BB2C-021E-2A1552B8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0326" y="2957665"/>
            <a:ext cx="3048000" cy="2286000"/>
          </a:xfrm>
          <a:prstGeom prst="rect">
            <a:avLst/>
          </a:prstGeom>
        </p:spPr>
      </p:pic>
      <p:pic>
        <p:nvPicPr>
          <p:cNvPr id="13" name="Picture 12" descr="A picture containing stone, paving&#10;&#10;Description automatically generated">
            <a:extLst>
              <a:ext uri="{FF2B5EF4-FFF2-40B4-BE49-F238E27FC236}">
                <a16:creationId xmlns:a16="http://schemas.microsoft.com/office/drawing/2014/main" id="{68F1DF14-4EFB-7DCB-FD87-09F37EE52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6867" y="2957665"/>
            <a:ext cx="3048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DF0D2-264E-1C79-1725-854848CBD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527" y="2576665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81"/>
            <a:ext cx="9784080" cy="1508760"/>
          </a:xfrm>
        </p:spPr>
        <p:txBody>
          <a:bodyPr/>
          <a:lstStyle/>
          <a:p>
            <a:r>
              <a:rPr lang="en-US" dirty="0"/>
              <a:t>What is 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BB5F-C442-47C2-AA25-DB0F6062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" y="2051437"/>
            <a:ext cx="11668539" cy="4206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Execute a plan that will improve Town Park by making it safer, updating/replacing the existing infrastructure that will meet the recreational needs of our residents and town athletic programs.</a:t>
            </a:r>
          </a:p>
          <a:p>
            <a:pPr marL="0" indent="0">
              <a:buNone/>
            </a:pPr>
            <a:r>
              <a:rPr lang="en-US" b="1" u="sng" dirty="0"/>
              <a:t>High Level Proposed Plan/Concept Scope of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New Tennis and Basketball Courts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New Synthetic Turf Baseball Field and Athletic Field for multi-purpose use (i.e., Field Hockey, Soccer)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New Electrical for all fields/courts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New walkways, trees, rock retaining walls and common area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All new drainage</a:t>
            </a:r>
          </a:p>
          <a:p>
            <a:pPr marL="0" indent="0">
              <a:buNone/>
            </a:pPr>
            <a:r>
              <a:rPr lang="en-US" b="1" u="sng" dirty="0"/>
              <a:t>Out of Scope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Playground, bandstand and bathrooms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Irrigation but w/ turf fields would not be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4" y="26385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Visual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C6A51-3903-4E19-8847-97309CF1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4" y="1876214"/>
            <a:ext cx="7200346" cy="489623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0B79F7-6AF0-B083-967F-A0EB670D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559" y="2075590"/>
            <a:ext cx="3366999" cy="4172810"/>
          </a:xfrm>
        </p:spPr>
        <p:txBody>
          <a:bodyPr>
            <a:normAutofit/>
          </a:bodyPr>
          <a:lstStyle/>
          <a:p>
            <a:r>
              <a:rPr lang="en-US" sz="1800" dirty="0"/>
              <a:t>Tennis Courts would be relocated to the Freedom Street side of the Park to maximize overall space</a:t>
            </a:r>
          </a:p>
          <a:p>
            <a:r>
              <a:rPr lang="en-US" sz="1800" dirty="0"/>
              <a:t>Basketball Court relocated to Dutcher street side for safety/visibility</a:t>
            </a:r>
          </a:p>
          <a:p>
            <a:r>
              <a:rPr lang="en-US" sz="1800" dirty="0"/>
              <a:t>Baseball field would me moved to make room for synthetic fields in the outfield for multi-use purposes </a:t>
            </a:r>
          </a:p>
          <a:p>
            <a:r>
              <a:rPr lang="en-US" sz="1800" dirty="0"/>
              <a:t>Trees to be added and removed as required with new walkways for overall accessibility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205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" y="243080"/>
            <a:ext cx="9784080" cy="1508760"/>
          </a:xfrm>
        </p:spPr>
        <p:txBody>
          <a:bodyPr/>
          <a:lstStyle/>
          <a:p>
            <a:r>
              <a:rPr lang="en-US" dirty="0"/>
              <a:t>Project financials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BB5F-C442-47C2-AA25-DB0F6062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818" y="1932166"/>
            <a:ext cx="4024844" cy="49258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500" b="1" dirty="0"/>
              <a:t>Finance- Total Project $3,756,968</a:t>
            </a:r>
          </a:p>
          <a:p>
            <a:r>
              <a:rPr lang="en-US" sz="5500" dirty="0"/>
              <a:t>Earthwork – $393,160</a:t>
            </a:r>
          </a:p>
          <a:p>
            <a:r>
              <a:rPr lang="en-US" sz="5500" dirty="0"/>
              <a:t>Drainage – $150,625</a:t>
            </a:r>
          </a:p>
          <a:p>
            <a:r>
              <a:rPr lang="en-US" sz="5500" dirty="0"/>
              <a:t>Lightning – $400,000</a:t>
            </a:r>
          </a:p>
          <a:p>
            <a:r>
              <a:rPr lang="en-US" sz="5500" dirty="0"/>
              <a:t>Pavement – $107,140</a:t>
            </a:r>
          </a:p>
          <a:p>
            <a:r>
              <a:rPr lang="en-US" sz="5500" dirty="0"/>
              <a:t>3 Tennis Courts –$263,480</a:t>
            </a:r>
          </a:p>
          <a:p>
            <a:r>
              <a:rPr lang="en-US" sz="5500" dirty="0"/>
              <a:t>Basketball Court – $81,070</a:t>
            </a:r>
          </a:p>
          <a:p>
            <a:r>
              <a:rPr lang="en-US" sz="5500" dirty="0"/>
              <a:t>Baseball Field – $109,400</a:t>
            </a:r>
          </a:p>
          <a:p>
            <a:r>
              <a:rPr lang="en-US" sz="5500" dirty="0"/>
              <a:t>Athletic Field – $1,305,000</a:t>
            </a:r>
          </a:p>
          <a:p>
            <a:r>
              <a:rPr lang="en-US" sz="5500" dirty="0"/>
              <a:t>Landscaping – $80,100</a:t>
            </a:r>
          </a:p>
          <a:p>
            <a:r>
              <a:rPr lang="en-US" sz="5500" dirty="0"/>
              <a:t>Contingency 30% – $866,993 </a:t>
            </a:r>
          </a:p>
          <a:p>
            <a:pPr marL="0" indent="0">
              <a:buNone/>
            </a:pPr>
            <a:r>
              <a:rPr lang="en-US" sz="5500" dirty="0"/>
              <a:t>Additional Cost</a:t>
            </a:r>
          </a:p>
          <a:p>
            <a:r>
              <a:rPr lang="en-US" sz="5500" dirty="0"/>
              <a:t>Design / Survey / </a:t>
            </a:r>
            <a:r>
              <a:rPr lang="en-US" sz="5500" dirty="0" err="1"/>
              <a:t>GeoTech</a:t>
            </a:r>
            <a:r>
              <a:rPr lang="en-US" sz="5500" dirty="0"/>
              <a:t> - $150000</a:t>
            </a:r>
          </a:p>
          <a:p>
            <a:pPr marL="0" indent="0">
              <a:buNone/>
            </a:pPr>
            <a:r>
              <a:rPr lang="en-US" sz="5500" dirty="0"/>
              <a:t>**Detailed cost in appendix 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53988-EDAC-F0A4-03B3-2F99CA59F67A}"/>
              </a:ext>
            </a:extLst>
          </p:cNvPr>
          <p:cNvSpPr txBox="1">
            <a:spLocks/>
          </p:cNvSpPr>
          <p:nvPr/>
        </p:nvSpPr>
        <p:spPr>
          <a:xfrm>
            <a:off x="5887782" y="1932166"/>
            <a:ext cx="5004400" cy="49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55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F7CF75-D267-E71C-9008-9EC79967C330}"/>
              </a:ext>
            </a:extLst>
          </p:cNvPr>
          <p:cNvSpPr txBox="1">
            <a:spLocks/>
          </p:cNvSpPr>
          <p:nvPr/>
        </p:nvSpPr>
        <p:spPr>
          <a:xfrm>
            <a:off x="4964802" y="2440483"/>
            <a:ext cx="5723834" cy="49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b="1" dirty="0"/>
              <a:t>How do we Finance this project:</a:t>
            </a:r>
          </a:p>
          <a:p>
            <a:r>
              <a:rPr lang="en-US" sz="2600" dirty="0"/>
              <a:t>Town Bond</a:t>
            </a:r>
          </a:p>
          <a:p>
            <a:r>
              <a:rPr lang="en-US" sz="2600" dirty="0"/>
              <a:t>CPA Funds</a:t>
            </a:r>
          </a:p>
          <a:p>
            <a:r>
              <a:rPr lang="en-US" sz="2600" dirty="0"/>
              <a:t>Potential Grants</a:t>
            </a:r>
          </a:p>
          <a:p>
            <a:r>
              <a:rPr lang="en-US" sz="2600" dirty="0"/>
              <a:t>Donations/Matching gifts (Community, Hopedale Foundations, Economic development projects…etc.)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1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702-4D16-4917-A688-31EB671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724"/>
            <a:ext cx="9784080" cy="1508760"/>
          </a:xfrm>
        </p:spPr>
        <p:txBody>
          <a:bodyPr/>
          <a:lstStyle/>
          <a:p>
            <a:r>
              <a:rPr lang="en-US" dirty="0"/>
              <a:t>High Level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BB5F-C442-47C2-AA25-DB0F6062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2011680"/>
            <a:ext cx="10668947" cy="465159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Q4 2022 - Meet with </a:t>
            </a:r>
            <a:r>
              <a:rPr lang="en-US" dirty="0" err="1"/>
              <a:t>Tighe&amp;Bond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January 2023 - Review concepts with </a:t>
            </a:r>
            <a:r>
              <a:rPr lang="en-US" dirty="0" err="1"/>
              <a:t>Tighe&amp;Bond</a:t>
            </a:r>
            <a:r>
              <a:rPr lang="en-US" dirty="0"/>
              <a:t> representative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January 19 2023 - Parks Commission town meeting to vote on a concept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February 2023 - Reconnect with </a:t>
            </a:r>
            <a:r>
              <a:rPr lang="en-US" dirty="0" err="1"/>
              <a:t>Tighe&amp;Bond</a:t>
            </a:r>
            <a:r>
              <a:rPr lang="en-US" dirty="0"/>
              <a:t> to provide finalize numbers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March 2023 - Present to Board of Selectman and Finance Committee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March / April 2023 - Social and meet with Finance and other boards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April 2023 - Lock down outside funding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May 2023 - Funds Approved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June 2023 - Start work on Design / Survey / Geotech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Nov / Dec 2023 -  Finalize Design / Survey / Geotech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Jan 2024 - Put to Bid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March 2024 - Contractors Begin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August / October 2024 - Complete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77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4412</TotalTime>
  <Words>434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Hopedale Town Park Revitalization</vt:lpstr>
      <vt:lpstr>Current Conditions (Tennis &amp; Basketball Courts)</vt:lpstr>
      <vt:lpstr>Current Conditions (Retaining Walls)</vt:lpstr>
      <vt:lpstr>Current Conditions (Drainage &amp; Electrical)</vt:lpstr>
      <vt:lpstr>Current Conditions (Field &amp; Band Stand)</vt:lpstr>
      <vt:lpstr>What is our goal</vt:lpstr>
      <vt:lpstr>Visual</vt:lpstr>
      <vt:lpstr>Project financials</vt:lpstr>
      <vt:lpstr>High Level Timeline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Hopedale Town Park Revitalization</dc:title>
  <dc:creator>Ledone, Michael</dc:creator>
  <cp:lastModifiedBy>Mike Reynolds</cp:lastModifiedBy>
  <cp:revision>4</cp:revision>
  <dcterms:created xsi:type="dcterms:W3CDTF">2023-01-20T13:42:33Z</dcterms:created>
  <dcterms:modified xsi:type="dcterms:W3CDTF">2023-03-08T02:42:31Z</dcterms:modified>
</cp:coreProperties>
</file>