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7" r:id="rId4"/>
    <p:sldId id="260" r:id="rId5"/>
    <p:sldId id="258" r:id="rId6"/>
    <p:sldId id="259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EF4AA-7B56-4A15-B739-4652B98CE69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B61D8-5A4A-4FA5-A5A2-9D897F5F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3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360FD-9125-44D5-A0B4-FD92A3F462DE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9B16-8261-4429-82A9-857D3C7CF011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9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407E-6774-4867-9012-FE46A1CF0605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5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6966-A523-4C37-B712-037C581BDB34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2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9645-7C05-40F3-A124-7A9047446BF5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4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E626-CDA3-4E19-A24C-E27C301A2F69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&amp;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4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0C37-9934-4702-B7AE-12250E4C2186}" type="datetime1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&amp;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5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843B-AF4A-445D-A92D-D645EC464547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&amp;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7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63DD-73AA-49E5-BD45-891B1DB8CB5B}" type="datetime1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&amp;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0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CC8B-E587-465C-ACA2-A2F58E6DA606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&amp;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6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7BBA-E4EA-45E1-BC1A-182CC2EAC955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Privileged &amp;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3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7ECE-A62B-40DF-8269-9B9587E88DEB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Privileged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5C94D-5D87-47AE-97AA-692CC02C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43" y="4598832"/>
            <a:ext cx="3614057" cy="1468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599" y="707571"/>
            <a:ext cx="86650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Town of Hopedale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of Selectmen Meeting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20, 2020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on 364 West Street</a:t>
            </a:r>
          </a:p>
        </p:txBody>
      </p:sp>
    </p:spTree>
    <p:extLst>
      <p:ext uri="{BB962C8B-B14F-4D97-AF65-F5344CB8AC3E}">
        <p14:creationId xmlns:p14="http://schemas.microsoft.com/office/powerpoint/2010/main" val="21992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629" y="25955"/>
            <a:ext cx="16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Properties: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395287"/>
            <a:ext cx="962025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2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85048" y="-964395"/>
            <a:ext cx="6821904" cy="88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8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4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47818" y="2803871"/>
            <a:ext cx="104024" cy="329357"/>
          </a:xfrm>
          <a:custGeom>
            <a:avLst/>
            <a:gdLst>
              <a:gd name="connsiteX0" fmla="*/ 0 w 104024"/>
              <a:gd name="connsiteY0" fmla="*/ 0 h 329357"/>
              <a:gd name="connsiteX1" fmla="*/ 21668 w 104024"/>
              <a:gd name="connsiteY1" fmla="*/ 39003 h 329357"/>
              <a:gd name="connsiteX2" fmla="*/ 26002 w 104024"/>
              <a:gd name="connsiteY2" fmla="*/ 65005 h 329357"/>
              <a:gd name="connsiteX3" fmla="*/ 34669 w 104024"/>
              <a:gd name="connsiteY3" fmla="*/ 91007 h 329357"/>
              <a:gd name="connsiteX4" fmla="*/ 39003 w 104024"/>
              <a:gd name="connsiteY4" fmla="*/ 104008 h 329357"/>
              <a:gd name="connsiteX5" fmla="*/ 43337 w 104024"/>
              <a:gd name="connsiteY5" fmla="*/ 121342 h 329357"/>
              <a:gd name="connsiteX6" fmla="*/ 56337 w 104024"/>
              <a:gd name="connsiteY6" fmla="*/ 156011 h 329357"/>
              <a:gd name="connsiteX7" fmla="*/ 65005 w 104024"/>
              <a:gd name="connsiteY7" fmla="*/ 186347 h 329357"/>
              <a:gd name="connsiteX8" fmla="*/ 73672 w 104024"/>
              <a:gd name="connsiteY8" fmla="*/ 260019 h 329357"/>
              <a:gd name="connsiteX9" fmla="*/ 82339 w 104024"/>
              <a:gd name="connsiteY9" fmla="*/ 286021 h 329357"/>
              <a:gd name="connsiteX10" fmla="*/ 91007 w 104024"/>
              <a:gd name="connsiteY10" fmla="*/ 299022 h 329357"/>
              <a:gd name="connsiteX11" fmla="*/ 95340 w 104024"/>
              <a:gd name="connsiteY11" fmla="*/ 312023 h 329357"/>
              <a:gd name="connsiteX12" fmla="*/ 104008 w 104024"/>
              <a:gd name="connsiteY12" fmla="*/ 329357 h 3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024" h="329357">
                <a:moveTo>
                  <a:pt x="0" y="0"/>
                </a:moveTo>
                <a:cubicBezTo>
                  <a:pt x="3357" y="5595"/>
                  <a:pt x="19180" y="30711"/>
                  <a:pt x="21668" y="39003"/>
                </a:cubicBezTo>
                <a:cubicBezTo>
                  <a:pt x="24193" y="47419"/>
                  <a:pt x="23871" y="56480"/>
                  <a:pt x="26002" y="65005"/>
                </a:cubicBezTo>
                <a:cubicBezTo>
                  <a:pt x="28218" y="73868"/>
                  <a:pt x="31780" y="82340"/>
                  <a:pt x="34669" y="91007"/>
                </a:cubicBezTo>
                <a:cubicBezTo>
                  <a:pt x="36114" y="95341"/>
                  <a:pt x="37895" y="99576"/>
                  <a:pt x="39003" y="104008"/>
                </a:cubicBezTo>
                <a:cubicBezTo>
                  <a:pt x="40448" y="109786"/>
                  <a:pt x="41454" y="115692"/>
                  <a:pt x="43337" y="121342"/>
                </a:cubicBezTo>
                <a:cubicBezTo>
                  <a:pt x="52495" y="148816"/>
                  <a:pt x="50252" y="134712"/>
                  <a:pt x="56337" y="156011"/>
                </a:cubicBezTo>
                <a:cubicBezTo>
                  <a:pt x="67215" y="194084"/>
                  <a:pt x="54618" y="155190"/>
                  <a:pt x="65005" y="186347"/>
                </a:cubicBezTo>
                <a:cubicBezTo>
                  <a:pt x="66084" y="197142"/>
                  <a:pt x="70289" y="245359"/>
                  <a:pt x="73672" y="260019"/>
                </a:cubicBezTo>
                <a:cubicBezTo>
                  <a:pt x="75726" y="268921"/>
                  <a:pt x="77271" y="278419"/>
                  <a:pt x="82339" y="286021"/>
                </a:cubicBezTo>
                <a:lnTo>
                  <a:pt x="91007" y="299022"/>
                </a:lnTo>
                <a:cubicBezTo>
                  <a:pt x="92451" y="303356"/>
                  <a:pt x="93297" y="307937"/>
                  <a:pt x="95340" y="312023"/>
                </a:cubicBezTo>
                <a:cubicBezTo>
                  <a:pt x="104809" y="330961"/>
                  <a:pt x="104008" y="318502"/>
                  <a:pt x="104008" y="3293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591481" y="3137562"/>
            <a:ext cx="160345" cy="86673"/>
          </a:xfrm>
          <a:custGeom>
            <a:avLst/>
            <a:gdLst>
              <a:gd name="connsiteX0" fmla="*/ 160345 w 160345"/>
              <a:gd name="connsiteY0" fmla="*/ 0 h 86673"/>
              <a:gd name="connsiteX1" fmla="*/ 112674 w 160345"/>
              <a:gd name="connsiteY1" fmla="*/ 8667 h 86673"/>
              <a:gd name="connsiteX2" fmla="*/ 95340 w 160345"/>
              <a:gd name="connsiteY2" fmla="*/ 17335 h 86673"/>
              <a:gd name="connsiteX3" fmla="*/ 82339 w 160345"/>
              <a:gd name="connsiteY3" fmla="*/ 21668 h 86673"/>
              <a:gd name="connsiteX4" fmla="*/ 56337 w 160345"/>
              <a:gd name="connsiteY4" fmla="*/ 39003 h 86673"/>
              <a:gd name="connsiteX5" fmla="*/ 43336 w 160345"/>
              <a:gd name="connsiteY5" fmla="*/ 47670 h 86673"/>
              <a:gd name="connsiteX6" fmla="*/ 17334 w 160345"/>
              <a:gd name="connsiteY6" fmla="*/ 56338 h 86673"/>
              <a:gd name="connsiteX7" fmla="*/ 13001 w 160345"/>
              <a:gd name="connsiteY7" fmla="*/ 69338 h 86673"/>
              <a:gd name="connsiteX8" fmla="*/ 4333 w 160345"/>
              <a:gd name="connsiteY8" fmla="*/ 78006 h 86673"/>
              <a:gd name="connsiteX9" fmla="*/ 0 w 160345"/>
              <a:gd name="connsiteY9" fmla="*/ 86673 h 8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345" h="86673">
                <a:moveTo>
                  <a:pt x="160345" y="0"/>
                </a:moveTo>
                <a:cubicBezTo>
                  <a:pt x="155989" y="726"/>
                  <a:pt x="118722" y="6651"/>
                  <a:pt x="112674" y="8667"/>
                </a:cubicBezTo>
                <a:cubicBezTo>
                  <a:pt x="106545" y="10710"/>
                  <a:pt x="101278" y="14790"/>
                  <a:pt x="95340" y="17335"/>
                </a:cubicBezTo>
                <a:cubicBezTo>
                  <a:pt x="91141" y="19134"/>
                  <a:pt x="86673" y="20224"/>
                  <a:pt x="82339" y="21668"/>
                </a:cubicBezTo>
                <a:lnTo>
                  <a:pt x="56337" y="39003"/>
                </a:lnTo>
                <a:cubicBezTo>
                  <a:pt x="52003" y="41892"/>
                  <a:pt x="48277" y="46023"/>
                  <a:pt x="43336" y="47670"/>
                </a:cubicBezTo>
                <a:lnTo>
                  <a:pt x="17334" y="56338"/>
                </a:lnTo>
                <a:cubicBezTo>
                  <a:pt x="15890" y="60671"/>
                  <a:pt x="15351" y="65421"/>
                  <a:pt x="13001" y="69338"/>
                </a:cubicBezTo>
                <a:cubicBezTo>
                  <a:pt x="10899" y="72842"/>
                  <a:pt x="6785" y="74737"/>
                  <a:pt x="4333" y="78006"/>
                </a:cubicBezTo>
                <a:cubicBezTo>
                  <a:pt x="2395" y="80590"/>
                  <a:pt x="1444" y="83784"/>
                  <a:pt x="0" y="866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98450"/>
            <a:ext cx="95631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4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990007"/>
              </p:ext>
            </p:extLst>
          </p:nvPr>
        </p:nvGraphicFramePr>
        <p:xfrm>
          <a:off x="688181" y="863804"/>
          <a:ext cx="10815637" cy="5665097"/>
        </p:xfrm>
        <a:graphic>
          <a:graphicData uri="http://schemas.openxmlformats.org/drawingml/2006/table">
            <a:tbl>
              <a:tblPr firstRow="1" firstCol="1" bandRow="1"/>
              <a:tblGrid>
                <a:gridCol w="1228736">
                  <a:extLst>
                    <a:ext uri="{9D8B030D-6E8A-4147-A177-3AD203B41FA5}">
                      <a16:colId xmlns:a16="http://schemas.microsoft.com/office/drawing/2014/main" val="833095767"/>
                    </a:ext>
                  </a:extLst>
                </a:gridCol>
                <a:gridCol w="9586901">
                  <a:extLst>
                    <a:ext uri="{9D8B030D-6E8A-4147-A177-3AD203B41FA5}">
                      <a16:colId xmlns:a16="http://schemas.microsoft.com/office/drawing/2014/main" val="3206615460"/>
                    </a:ext>
                  </a:extLst>
                </a:gridCol>
              </a:tblGrid>
              <a:tr h="4940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Notice of Intent from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Michael R. </a:t>
                      </a:r>
                      <a:r>
                        <a:rPr lang="en-US" sz="1600" b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Mianoski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on behalf of Seller, Charles </a:t>
                      </a:r>
                      <a:r>
                        <a:rPr lang="en-US" sz="1600" b="1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Morneau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as Trustee for the One Hundred Forty Realty Trust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835835"/>
                  </a:ext>
                </a:extLst>
              </a:tr>
              <a:tr h="457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 meeting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420298"/>
                  </a:ext>
                </a:extLst>
              </a:tr>
              <a:tr h="4752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Aug. 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Letter from Peter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Durning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counsel for One Hundred Forty Realty Trust and Grafton Upton Railroad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693966"/>
                  </a:ext>
                </a:extLst>
              </a:tr>
              <a:tr h="6911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Aug. 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Response from counsel for GURR and 140RT acknowledging that Hopedale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not insisting on a new Notice of Intent, just a supplement to clarify the purchase price for the Chap. 61 land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695865"/>
                  </a:ext>
                </a:extLst>
              </a:tr>
              <a:tr h="457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 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Letter from counsel for 140RT purporting to withdraw Notice of Intent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092160"/>
                  </a:ext>
                </a:extLst>
              </a:tr>
              <a:tr h="4206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Letter from Peter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Durning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counsel for 140RT rejected attempted withdrawal of Notice of Intent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936184"/>
                  </a:ext>
                </a:extLst>
              </a:tr>
              <a:tr h="457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 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Recording of certain deeds [notice provided on Oct. 15]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401104"/>
                  </a:ext>
                </a:extLst>
              </a:tr>
              <a:tr h="457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 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Letter from GURR to BOS [received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Oct. 15]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544326"/>
                  </a:ext>
                </a:extLst>
              </a:tr>
              <a:tr h="457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 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Board of Selectmen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eeting [no vote will be taken]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940399"/>
                  </a:ext>
                </a:extLst>
              </a:tr>
              <a:tr h="457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 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Town Meeting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784769"/>
                  </a:ext>
                </a:extLst>
              </a:tr>
              <a:tr h="457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Nov. 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Expiration of 120-day period from delivery of Notice of Intent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00942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91731" y="24899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23615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24500"/>
              </p:ext>
            </p:extLst>
          </p:nvPr>
        </p:nvGraphicFramePr>
        <p:xfrm>
          <a:off x="587829" y="1094015"/>
          <a:ext cx="10335985" cy="4539340"/>
        </p:xfrm>
        <a:graphic>
          <a:graphicData uri="http://schemas.openxmlformats.org/drawingml/2006/table">
            <a:tbl>
              <a:tblPr firstRow="1" firstCol="1" bandRow="1"/>
              <a:tblGrid>
                <a:gridCol w="2183270">
                  <a:extLst>
                    <a:ext uri="{9D8B030D-6E8A-4147-A177-3AD203B41FA5}">
                      <a16:colId xmlns:a16="http://schemas.microsoft.com/office/drawing/2014/main" val="1163218282"/>
                    </a:ext>
                  </a:extLst>
                </a:gridCol>
                <a:gridCol w="8152715">
                  <a:extLst>
                    <a:ext uri="{9D8B030D-6E8A-4147-A177-3AD203B41FA5}">
                      <a16:colId xmlns:a16="http://schemas.microsoft.com/office/drawing/2014/main" val="459041663"/>
                    </a:ext>
                  </a:extLst>
                </a:gridCol>
              </a:tblGrid>
              <a:tr h="765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 Page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Legal Significance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82278"/>
                  </a:ext>
                </a:extLst>
              </a:tr>
              <a:tr h="7653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Bk 63493 Pg 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Trustee Certificate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098076"/>
                  </a:ext>
                </a:extLst>
              </a:tr>
              <a:tr h="738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Bk 63493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Deed conveying 363 West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portions of 364 West not subject to G.L. c. 61 to GURR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195155"/>
                  </a:ext>
                </a:extLst>
              </a:tr>
              <a:tr h="738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Bk 63493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Assignment of Beneficial Interest in Chap. 61 portions of 346 West street to GURR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707214"/>
                  </a:ext>
                </a:extLst>
              </a:tr>
              <a:tr h="7653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Bk 63493 Pg 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Resignation Trustee Charles E. Morneau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376242"/>
                  </a:ext>
                </a:extLst>
              </a:tr>
              <a:tr h="7653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Bk 63493 Pg 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Resignation Trustee Gregg Nagel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7665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5557" y="342899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Deeds recorded on October 14: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557" y="5923392"/>
            <a:ext cx="435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Notice provided to Hopedale on October 15</a:t>
            </a:r>
          </a:p>
        </p:txBody>
      </p:sp>
    </p:spTree>
    <p:extLst>
      <p:ext uri="{BB962C8B-B14F-4D97-AF65-F5344CB8AC3E}">
        <p14:creationId xmlns:p14="http://schemas.microsoft.com/office/powerpoint/2010/main" val="265931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5C94D-5D87-47AE-97AA-692CC02CD13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679" y="1500186"/>
            <a:ext cx="9619107" cy="852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91" y="2606674"/>
            <a:ext cx="9708095" cy="3495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3" y="614363"/>
            <a:ext cx="3953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October 15 letter from GURR:</a:t>
            </a:r>
          </a:p>
        </p:txBody>
      </p:sp>
    </p:spTree>
    <p:extLst>
      <p:ext uri="{BB962C8B-B14F-4D97-AF65-F5344CB8AC3E}">
        <p14:creationId xmlns:p14="http://schemas.microsoft.com/office/powerpoint/2010/main" val="1419414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302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F. Durning</dc:creator>
  <cp:lastModifiedBy>Diana Schindler</cp:lastModifiedBy>
  <cp:revision>28</cp:revision>
  <dcterms:created xsi:type="dcterms:W3CDTF">2020-10-20T03:58:29Z</dcterms:created>
  <dcterms:modified xsi:type="dcterms:W3CDTF">2020-10-21T04:15:23Z</dcterms:modified>
</cp:coreProperties>
</file>